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88968" autoAdjust="0"/>
  </p:normalViewPr>
  <p:slideViewPr>
    <p:cSldViewPr>
      <p:cViewPr varScale="1">
        <p:scale>
          <a:sx n="49" d="100"/>
          <a:sy n="49" d="100"/>
        </p:scale>
        <p:origin x="2322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invertIfNegative val="0"/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0-411C-AD6F-55A2E511536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invertIfNegative val="0"/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0-411C-AD6F-55A2E5115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46528"/>
        <c:axId val="104792064"/>
      </c:barChart>
      <c:catAx>
        <c:axId val="101046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4792064"/>
        <c:crosses val="autoZero"/>
        <c:auto val="1"/>
        <c:lblAlgn val="ctr"/>
        <c:lblOffset val="100"/>
        <c:noMultiLvlLbl val="0"/>
      </c:catAx>
      <c:valAx>
        <c:axId val="10479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0465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489873950941347"/>
          <c:y val="2.0980137351567781E-2"/>
          <c:w val="0.53340883315511534"/>
          <c:h val="0.838535240999003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Autocuidado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6</c:v>
                </c:pt>
                <c:pt idx="1">
                  <c:v>59</c:v>
                </c:pt>
                <c:pt idx="2">
                  <c:v>7</c:v>
                </c:pt>
                <c:pt idx="3">
                  <c:v>18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FC-4373-B3DC-29017EFF4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722176"/>
        <c:axId val="60744448"/>
      </c:barChart>
      <c:catAx>
        <c:axId val="607221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744448"/>
        <c:crosses val="autoZero"/>
        <c:auto val="1"/>
        <c:lblAlgn val="ctr"/>
        <c:lblOffset val="100"/>
        <c:noMultiLvlLbl val="0"/>
      </c:catAx>
      <c:valAx>
        <c:axId val="6074444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722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17</c:v>
                </c:pt>
                <c:pt idx="1">
                  <c:v>7</c:v>
                </c:pt>
                <c:pt idx="2">
                  <c:v>16</c:v>
                </c:pt>
                <c:pt idx="3">
                  <c:v>7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6-4DD7-98E8-C988AA35D1C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19</c:v>
                </c:pt>
                <c:pt idx="1">
                  <c:v>3</c:v>
                </c:pt>
                <c:pt idx="2">
                  <c:v>11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76-4DD7-98E8-C988AA35D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844672"/>
        <c:axId val="105251968"/>
      </c:barChart>
      <c:catAx>
        <c:axId val="1048446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5251968"/>
        <c:crosses val="autoZero"/>
        <c:auto val="1"/>
        <c:lblAlgn val="ctr"/>
        <c:lblOffset val="100"/>
        <c:noMultiLvlLbl val="0"/>
      </c:catAx>
      <c:valAx>
        <c:axId val="10525196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48446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Metformina-Insulinas </c:v>
                </c:pt>
                <c:pt idx="1">
                  <c:v>Sin tratamiento </c:v>
                </c:pt>
                <c:pt idx="2">
                  <c:v>Glibenclamida</c:v>
                </c:pt>
                <c:pt idx="3">
                  <c:v>Metformina</c:v>
                </c:pt>
                <c:pt idx="4">
                  <c:v>Combinado oral </c:v>
                </c:pt>
                <c:pt idx="5">
                  <c:v>Insulinas </c:v>
                </c:pt>
                <c:pt idx="6">
                  <c:v>Sitiglapida</c:v>
                </c:pt>
                <c:pt idx="7">
                  <c:v>Combinado oral-Insulina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13</c:v>
                </c:pt>
                <c:pt idx="1">
                  <c:v>13</c:v>
                </c:pt>
                <c:pt idx="2">
                  <c:v>4</c:v>
                </c:pt>
                <c:pt idx="3">
                  <c:v>24</c:v>
                </c:pt>
                <c:pt idx="4">
                  <c:v>18</c:v>
                </c:pt>
                <c:pt idx="5">
                  <c:v>22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AD-44C8-820E-810298D427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297408"/>
        <c:axId val="105298944"/>
      </c:barChart>
      <c:catAx>
        <c:axId val="1052974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5298944"/>
        <c:crosses val="autoZero"/>
        <c:auto val="1"/>
        <c:lblAlgn val="ctr"/>
        <c:lblOffset val="100"/>
        <c:noMultiLvlLbl val="0"/>
      </c:catAx>
      <c:valAx>
        <c:axId val="10529894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52974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14</c:v>
                </c:pt>
                <c:pt idx="1">
                  <c:v>13</c:v>
                </c:pt>
                <c:pt idx="2">
                  <c:v>15</c:v>
                </c:pt>
                <c:pt idx="3">
                  <c:v>13</c:v>
                </c:pt>
                <c:pt idx="4">
                  <c:v>22</c:v>
                </c:pt>
                <c:pt idx="5">
                  <c:v>15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E5-4E7C-86AF-A0907EA304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001152"/>
        <c:axId val="108122112"/>
      </c:barChart>
      <c:catAx>
        <c:axId val="1080011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122112"/>
        <c:crosses val="autoZero"/>
        <c:auto val="1"/>
        <c:lblAlgn val="ctr"/>
        <c:lblOffset val="100"/>
        <c:noMultiLvlLbl val="0"/>
      </c:catAx>
      <c:valAx>
        <c:axId val="10812211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001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Combinado oral</c:v>
                </c:pt>
                <c:pt idx="1">
                  <c:v>Metformina-Insulina </c:v>
                </c:pt>
                <c:pt idx="2">
                  <c:v>Glibenclamida</c:v>
                </c:pt>
                <c:pt idx="3">
                  <c:v>No Especificado</c:v>
                </c:pt>
                <c:pt idx="4">
                  <c:v>Metformina</c:v>
                </c:pt>
                <c:pt idx="5">
                  <c:v>Insulinas   </c:v>
                </c:pt>
                <c:pt idx="6">
                  <c:v>Dieta y Ejercicio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14</c:v>
                </c:pt>
                <c:pt idx="1">
                  <c:v>6</c:v>
                </c:pt>
                <c:pt idx="2">
                  <c:v>4</c:v>
                </c:pt>
                <c:pt idx="3">
                  <c:v>15</c:v>
                </c:pt>
                <c:pt idx="4">
                  <c:v>15</c:v>
                </c:pt>
                <c:pt idx="5">
                  <c:v>33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2-427B-96B2-89BA8E445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184704"/>
        <c:axId val="108187008"/>
      </c:barChart>
      <c:catAx>
        <c:axId val="1081847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187008"/>
        <c:crosses val="autoZero"/>
        <c:auto val="1"/>
        <c:lblAlgn val="ctr"/>
        <c:lblOffset val="100"/>
        <c:noMultiLvlLbl val="0"/>
      </c:catAx>
      <c:valAx>
        <c:axId val="10818700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184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28</c:v>
                </c:pt>
                <c:pt idx="4">
                  <c:v>29</c:v>
                </c:pt>
                <c:pt idx="5">
                  <c:v>19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2-4E70-A0B3-3DEB90DBA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450560"/>
        <c:axId val="108452096"/>
      </c:barChart>
      <c:catAx>
        <c:axId val="1084505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08452096"/>
        <c:crosses val="autoZero"/>
        <c:auto val="1"/>
        <c:lblAlgn val="ctr"/>
        <c:lblOffset val="100"/>
        <c:noMultiLvlLbl val="0"/>
      </c:catAx>
      <c:valAx>
        <c:axId val="10845209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1084505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</c:v>
                </c:pt>
                <c:pt idx="1">
                  <c:v>22</c:v>
                </c:pt>
                <c:pt idx="2">
                  <c:v>33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6-4090-8751-3E7AD9F7A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57568"/>
        <c:axId val="60563456"/>
      </c:barChart>
      <c:catAx>
        <c:axId val="6055756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563456"/>
        <c:crosses val="autoZero"/>
        <c:auto val="1"/>
        <c:lblAlgn val="ctr"/>
        <c:lblOffset val="100"/>
        <c:noMultiLvlLbl val="0"/>
      </c:catAx>
      <c:valAx>
        <c:axId val="6056345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5575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15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0-4D80-AE82-C14BDF8A5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604416"/>
        <c:axId val="60605952"/>
      </c:barChart>
      <c:catAx>
        <c:axId val="606044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605952"/>
        <c:crosses val="autoZero"/>
        <c:auto val="1"/>
        <c:lblAlgn val="ctr"/>
        <c:lblOffset val="100"/>
        <c:noMultiLvlLbl val="0"/>
      </c:catAx>
      <c:valAx>
        <c:axId val="6060595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604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Ninguna</c:v>
                </c:pt>
                <c:pt idx="1">
                  <c:v>Infeccion de la herida quirurgica</c:v>
                </c:pt>
                <c:pt idx="2">
                  <c:v>Neumonia </c:v>
                </c:pt>
                <c:pt idx="3">
                  <c:v>Infeccion Bacteriana</c:v>
                </c:pt>
                <c:pt idx="4">
                  <c:v>No Especificada</c:v>
                </c:pt>
                <c:pt idx="5">
                  <c:v>Infeccion de vias urinarias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91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E-429C-A412-001C34564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814848"/>
        <c:axId val="60816384"/>
      </c:barChart>
      <c:catAx>
        <c:axId val="6081484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60816384"/>
        <c:crosses val="autoZero"/>
        <c:auto val="1"/>
        <c:lblAlgn val="ctr"/>
        <c:lblOffset val="100"/>
        <c:noMultiLvlLbl val="0"/>
      </c:catAx>
      <c:valAx>
        <c:axId val="60816384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60814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A3034-D91F-44C1-8C6F-72822087175B}" type="datetimeFigureOut">
              <a:rPr lang="es-ES" smtClean="0"/>
              <a:pPr/>
              <a:t>09/01/2018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B428E-EA0A-4835-9318-6CDE2C6CD8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69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5400" dirty="0" smtClean="0"/>
              <a:t>corregida</a:t>
            </a:r>
            <a:endParaRPr lang="es-ES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142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199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66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3825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Dos sin fecha de egreso CORREGIDA OTRA BASE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445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5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CORREGIDA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B428E-EA0A-4835-9318-6CDE2C6CD8F9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5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7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81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43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5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0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2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09/01/2018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1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5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4TO</a:t>
            </a:r>
            <a:r>
              <a:rPr lang="es-ES" dirty="0" smtClean="0"/>
              <a:t> </a:t>
            </a:r>
            <a:r>
              <a:rPr lang="es-ES" dirty="0" smtClean="0"/>
              <a:t>TRIMESTRE 2017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988840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0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</a:t>
            </a:r>
            <a:r>
              <a:rPr lang="es-MX" sz="1800" dirty="0" smtClean="0"/>
              <a:t>. Complicaciones </a:t>
            </a:r>
            <a:r>
              <a:rPr lang="es-MX" sz="1800" dirty="0"/>
              <a:t>I</a:t>
            </a:r>
            <a:r>
              <a:rPr lang="es-MX" sz="1800" dirty="0" smtClean="0"/>
              <a:t>ntrahospitalarias </a:t>
            </a:r>
            <a:r>
              <a:rPr lang="es-MX" sz="1800" dirty="0"/>
              <a:t>P</a:t>
            </a:r>
            <a:r>
              <a:rPr lang="es-MX" sz="1800" dirty="0" smtClean="0"/>
              <a:t>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203213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8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</a:t>
            </a:r>
            <a:r>
              <a:rPr lang="es-MX" sz="1800" dirty="0"/>
              <a:t>Discapacidad en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 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868145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dirty="0" smtClean="0"/>
              <a:t>EVALUACIÓN </a:t>
            </a:r>
            <a:br>
              <a:rPr lang="es-MX" sz="1800" dirty="0" smtClean="0"/>
            </a:br>
            <a:r>
              <a:rPr lang="es-MX" sz="1800" dirty="0" smtClean="0"/>
              <a:t>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68760" y="838842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712" y="2411760"/>
            <a:ext cx="544259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908720" y="20517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Calidad: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3501008" y="449999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76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/95=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80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980728" y="49320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Oportunidad: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4744" y="5220072"/>
            <a:ext cx="4536504" cy="2381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/>
        </p:nvSpPr>
        <p:spPr>
          <a:xfrm>
            <a:off x="2492896" y="781236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Resultado: 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93</a:t>
            </a:r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/95= 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97.89</a:t>
            </a: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  <a:endParaRPr lang="es-MX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1. </a:t>
            </a:r>
            <a:r>
              <a:rPr lang="es-MX" sz="1800" dirty="0"/>
              <a:t>Casos de P</a:t>
            </a:r>
            <a:r>
              <a:rPr lang="es-MX" sz="1800" dirty="0" smtClean="0"/>
              <a:t>rimera </a:t>
            </a:r>
            <a:r>
              <a:rPr lang="es-MX" sz="1800" dirty="0"/>
              <a:t>vez y </a:t>
            </a:r>
            <a:r>
              <a:rPr lang="es-MX" sz="1800" dirty="0" smtClean="0"/>
              <a:t>Subsecuentes Registrados 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473753"/>
              </p:ext>
            </p:extLst>
          </p:nvPr>
        </p:nvGraphicFramePr>
        <p:xfrm>
          <a:off x="342900" y="2133602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6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</a:t>
            </a:r>
            <a:r>
              <a:rPr lang="es-MX" sz="1800" dirty="0"/>
              <a:t>por </a:t>
            </a:r>
            <a:r>
              <a:rPr lang="es-MX" sz="1800" dirty="0" smtClean="0"/>
              <a:t>Grupo </a:t>
            </a:r>
            <a:r>
              <a:rPr lang="es-MX" sz="1800" dirty="0"/>
              <a:t>E</a:t>
            </a:r>
            <a:r>
              <a:rPr lang="es-MX" sz="1800" dirty="0" smtClean="0"/>
              <a:t>tario </a:t>
            </a:r>
            <a:r>
              <a:rPr lang="es-MX" sz="1800" dirty="0"/>
              <a:t>y </a:t>
            </a:r>
            <a:r>
              <a:rPr lang="es-MX" sz="1800" dirty="0" smtClean="0"/>
              <a:t>Sexo Unidad Centinela* BCS </a:t>
            </a:r>
            <a:r>
              <a:rPr lang="es-MX" sz="1800" dirty="0" smtClean="0"/>
              <a:t>OCT-DIC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439014"/>
              </p:ext>
            </p:extLst>
          </p:nvPr>
        </p:nvGraphicFramePr>
        <p:xfrm>
          <a:off x="342900" y="2133603"/>
          <a:ext cx="6172200" cy="596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56792" y="80283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7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</a:t>
            </a:r>
            <a:r>
              <a:rPr lang="es-MX" sz="1800" dirty="0" smtClean="0"/>
              <a:t>OCT-DIC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413379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Ingreso Unidad Centinela* BCS 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461149"/>
              </p:ext>
            </p:extLst>
          </p:nvPr>
        </p:nvGraphicFramePr>
        <p:xfrm>
          <a:off x="342900" y="2133603"/>
          <a:ext cx="6172200" cy="589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44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. </a:t>
            </a:r>
            <a:r>
              <a:rPr lang="es-MX" sz="1800" dirty="0"/>
              <a:t>Manejo </a:t>
            </a:r>
            <a:r>
              <a:rPr lang="es-MX" sz="1800" dirty="0" smtClean="0"/>
              <a:t>Terapéutico </a:t>
            </a:r>
            <a:r>
              <a:rPr lang="es-MX" sz="1800" dirty="0"/>
              <a:t>R</a:t>
            </a:r>
            <a:r>
              <a:rPr lang="es-MX" sz="1800" dirty="0" smtClean="0"/>
              <a:t>eportado </a:t>
            </a:r>
            <a:r>
              <a:rPr lang="es-MX" sz="1800" dirty="0"/>
              <a:t>al </a:t>
            </a:r>
            <a:r>
              <a:rPr lang="es-MX" sz="1800" dirty="0" smtClean="0"/>
              <a:t>Egreso 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242902"/>
              </p:ext>
            </p:extLst>
          </p:nvPr>
        </p:nvGraphicFramePr>
        <p:xfrm>
          <a:off x="342900" y="2133603"/>
          <a:ext cx="6172200" cy="5678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12776" y="781236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1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. </a:t>
            </a:r>
            <a:r>
              <a:rPr lang="es-MX" sz="1800" dirty="0"/>
              <a:t>Niveles de </a:t>
            </a:r>
            <a:r>
              <a:rPr lang="es-MX" sz="1800" dirty="0" smtClean="0"/>
              <a:t>Glucemia </a:t>
            </a:r>
            <a:r>
              <a:rPr lang="es-MX" sz="1800" dirty="0"/>
              <a:t>al </a:t>
            </a:r>
            <a:r>
              <a:rPr lang="es-MX" sz="1800" dirty="0" smtClean="0"/>
              <a:t>Egreso  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959331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7403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3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</a:t>
            </a:r>
            <a:r>
              <a:rPr lang="es-MX" sz="1800" dirty="0"/>
              <a:t>IMC de </a:t>
            </a:r>
            <a:r>
              <a:rPr lang="es-MX" sz="1800" dirty="0" smtClean="0"/>
              <a:t>Pacientes </a:t>
            </a:r>
            <a:r>
              <a:rPr lang="es-MX" sz="1800" dirty="0"/>
              <a:t>R</a:t>
            </a:r>
            <a:r>
              <a:rPr lang="es-MX" sz="1800" dirty="0" smtClean="0"/>
              <a:t>egistrados Unidad Centinela* BCS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317862"/>
              </p:ext>
            </p:extLst>
          </p:nvPr>
        </p:nvGraphicFramePr>
        <p:xfrm>
          <a:off x="342900" y="2133603"/>
          <a:ext cx="6172200" cy="560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484784" y="766834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12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4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</a:t>
            </a:r>
            <a:r>
              <a:rPr lang="es-MX" sz="1800" dirty="0"/>
              <a:t>Días de </a:t>
            </a:r>
            <a:r>
              <a:rPr lang="es-MX" sz="1800" dirty="0" smtClean="0"/>
              <a:t>Estancias </a:t>
            </a:r>
            <a:r>
              <a:rPr lang="es-MX" sz="1800" dirty="0"/>
              <a:t>I</a:t>
            </a:r>
            <a:r>
              <a:rPr lang="es-MX" sz="1800" dirty="0" smtClean="0"/>
              <a:t>ntrahospitalaria </a:t>
            </a:r>
            <a:r>
              <a:rPr lang="es-MX" sz="1800" dirty="0"/>
              <a:t>en </a:t>
            </a:r>
            <a:r>
              <a:rPr lang="es-MX" sz="1800" dirty="0" smtClean="0"/>
              <a:t>Pacientes Registrados Unidad Centinela* BCS  </a:t>
            </a:r>
            <a:r>
              <a:rPr lang="es-MX" sz="1800" dirty="0" smtClean="0"/>
              <a:t>OCT-DIC</a:t>
            </a:r>
            <a:r>
              <a:rPr lang="es-MX" sz="1800" dirty="0" smtClean="0"/>
              <a:t> </a:t>
            </a:r>
            <a:r>
              <a:rPr lang="es-MX" sz="1800" dirty="0" smtClean="0"/>
              <a:t>2017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822207"/>
              </p:ext>
            </p:extLst>
          </p:nvPr>
        </p:nvGraphicFramePr>
        <p:xfrm>
          <a:off x="342900" y="2133603"/>
          <a:ext cx="6172200" cy="5822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2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340768" y="795637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439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418</Words>
  <Application>Microsoft Office PowerPoint</Application>
  <PresentationFormat>Presentación en pantalla (4:3)</PresentationFormat>
  <Paragraphs>66</Paragraphs>
  <Slides>12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1_Tema de Office</vt:lpstr>
      <vt:lpstr>INFORME TRIMESTRAL DIABETES MELLITUS 2 UNIDAD CENTINELA* BCS 4TO TRIMESTRE 2017</vt:lpstr>
      <vt:lpstr>Gráfico 1. Casos de Primera vez y Subsecuentes Registrados Unidad Centinela* BCS OCT-DIC 2017</vt:lpstr>
      <vt:lpstr>Gráfico 2. Casos Registrados por Grupo Etario y Sexo Unidad Centinela* BCS OCT-DIC 2017</vt:lpstr>
      <vt:lpstr>Gráfico 3. Manejo Terapéutico Reportado al Ingreso Unidad Centinela* OCT-DIC 2017</vt:lpstr>
      <vt:lpstr>Gráfico 4. Niveles de Glucemia al Ingreso Unidad Centinela* BCS  OCT-DIC 2017</vt:lpstr>
      <vt:lpstr>Gráfico 5. Manejo Terapéutico Reportado al Egreso Unidad Centinela* BCS OCT-DIC 2017</vt:lpstr>
      <vt:lpstr>Gráfico 6. Niveles de Glucemia al Egreso  Unidad Centinela* BCS OCT-DIC 2017</vt:lpstr>
      <vt:lpstr>Gráfico 7. IMC de Pacientes Registrados Unidad Centinela* BCS OCT-DIC 2017</vt:lpstr>
      <vt:lpstr>Gráfico 8. Días de Estancias Intrahospitalaria en Pacientes Registrados Unidad Centinela* BCS  OCT-DIC 2017</vt:lpstr>
      <vt:lpstr>Gráfico 9. Complicaciones Intrahospitalarias Pacientes Registrados Unidad Centinela* BCS  OCT-DIC 2017</vt:lpstr>
      <vt:lpstr>Gráfico 10. Discapacidad en Pacientes Registrados  Unidad Centinela* BCS OCT-DIC 2017</vt:lpstr>
      <vt:lpstr>EVALUACIÓN  Unidad Centinela* BCS OCT-DIC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Daniel</dc:creator>
  <cp:lastModifiedBy>lilia fierro</cp:lastModifiedBy>
  <cp:revision>112</cp:revision>
  <dcterms:created xsi:type="dcterms:W3CDTF">2016-09-29T16:49:13Z</dcterms:created>
  <dcterms:modified xsi:type="dcterms:W3CDTF">2018-01-09T21:50:39Z</dcterms:modified>
</cp:coreProperties>
</file>